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876" r:id="rId4"/>
    <p:sldMasterId id="2147483887" r:id="rId5"/>
  </p:sldMasterIdLst>
  <p:notesMasterIdLst>
    <p:notesMasterId r:id="rId9"/>
  </p:notesMasterIdLst>
  <p:sldIdLst>
    <p:sldId id="282" r:id="rId6"/>
    <p:sldId id="288" r:id="rId7"/>
    <p:sldId id="28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3C14"/>
    <a:srgbClr val="890078"/>
    <a:srgbClr val="970032"/>
    <a:srgbClr val="C80000"/>
    <a:srgbClr val="FFB414"/>
    <a:srgbClr val="FF5800"/>
    <a:srgbClr val="D9D9D9"/>
    <a:srgbClr val="FF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D33BC0-6A45-4A23-84FF-BE09D825C7AE}" v="1010" dt="2022-01-17T06:00:25.199"/>
    <p1510:client id="{6F0B4493-AFE3-4933-B276-7CE2E8D06C3A}" v="6" dt="2022-01-17T04:54:57.960"/>
    <p1510:client id="{C8B0695D-FD68-4672-A165-B2199AF9BC14}" v="417" dt="2022-01-17T05:16:33.013"/>
    <p1510:client id="{F9340385-EB04-4FDA-A13C-A2276A9E8049}" v="12" dt="2021-12-20T12:23:06.3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95" autoAdjust="0"/>
    <p:restoredTop sz="94660"/>
  </p:normalViewPr>
  <p:slideViewPr>
    <p:cSldViewPr snapToGrid="0">
      <p:cViewPr>
        <p:scale>
          <a:sx n="100" d="100"/>
          <a:sy n="100" d="100"/>
        </p:scale>
        <p:origin x="1524" y="17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jp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23134-CEB1-9C43-B6DE-74B10BFB1C0A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17A60-5211-564C-AE51-C5EE6D8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17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7C2BC1-EDD5-4E84-89FD-45C4F10E0740}" type="slidenum">
              <a:rPr lang="de-DE" smtClean="0">
                <a:solidFill>
                  <a:srgbClr val="000000"/>
                </a:solidFill>
              </a:rPr>
              <a:pPr/>
              <a:t>1</a:t>
            </a:fld>
            <a:endParaRPr lang="de-DE">
              <a:solidFill>
                <a:srgbClr val="000000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69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F17A60-5211-564C-AE51-C5EE6D827C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4142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17A60-5211-564C-AE51-C5EE6D827C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7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avanade.sharepoint.com/sites/policies/Policies2/Data%20Management/1431_DataManagement.pdf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4B919AE-5A88-1645-9003-1B36BDFB229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D7377E-9D82-6248-8835-BE701C707990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3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1B091AA-C361-1E46-BE66-14AF9EB4C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484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1C04F7D-A567-AD46-903F-7CB54F490BD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0520" y="1033843"/>
            <a:ext cx="1618488" cy="161848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Add headshot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6366" y="231685"/>
            <a:ext cx="2006327" cy="736321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1DC4B88F-9682-DB48-B23F-AE4ED0E1FA4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EF1D57-7BEF-994D-AA41-019AD24802AC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7A9512E-8C8A-3344-860C-1180D0C36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228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page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57D9CB-8214-7043-BEA7-F7C1322E2D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12" y="5856179"/>
            <a:ext cx="1667578" cy="612000"/>
          </a:xfrm>
          <a:prstGeom prst="rect">
            <a:avLst/>
          </a:prstGeom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B54744E5-8B1B-5C4B-8D0E-796B8CB4512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1C4007-F047-D540-8246-9C54E58DEF09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57A812C-99F3-554A-AA1B-83A491B70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92AEFD3B-978E-2448-A715-DE07A931CF7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22813" y="866775"/>
            <a:ext cx="2208213" cy="855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A9EDC95-402C-8144-A6AD-D6A8DF0CA93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22813" y="2066183"/>
            <a:ext cx="7444990" cy="37899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/>
              <a:t>Insert project artwork</a:t>
            </a:r>
          </a:p>
        </p:txBody>
      </p:sp>
    </p:spTree>
    <p:extLst>
      <p:ext uri="{BB962C8B-B14F-4D97-AF65-F5344CB8AC3E}">
        <p14:creationId xmlns:p14="http://schemas.microsoft.com/office/powerpoint/2010/main" val="27231855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rtiary page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6366" y="231685"/>
            <a:ext cx="2006327" cy="736321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1DC4B88F-9682-DB48-B23F-AE4ED0E1FA4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EF1D57-7BEF-994D-AA41-019AD24802AC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7A9512E-8C8A-3344-860C-1180D0C36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466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 l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6488" y="231685"/>
            <a:ext cx="2006327" cy="736321"/>
          </a:xfrm>
          <a:prstGeom prst="rect">
            <a:avLst/>
          </a:prstGeom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B7EB619E-AD43-764F-A625-115144F3F25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DAD45A-AAAD-3A4C-B1C2-77043F9A08A6}"/>
              </a:ext>
            </a:extLst>
          </p:cNvPr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8111C76-0E28-5549-BD29-5A58C876D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4078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 txBox="1">
            <a:spLocks noChangeArrowheads="1"/>
          </p:cNvSpPr>
          <p:nvPr/>
        </p:nvSpPr>
        <p:spPr bwMode="auto">
          <a:xfrm>
            <a:off x="4731663" y="6600908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281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900" r:id="rId2"/>
    <p:sldLayoutId id="2147483898" r:id="rId3"/>
    <p:sldLayoutId id="2147483899" r:id="rId4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560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A picture containing indoor&#10;&#10;Description automatically generated">
            <a:extLst>
              <a:ext uri="{FF2B5EF4-FFF2-40B4-BE49-F238E27FC236}">
                <a16:creationId xmlns:a16="http://schemas.microsoft.com/office/drawing/2014/main" id="{26B6C7C7-8CF1-4EC9-A058-572CFB4F365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8820" t="23710" r="53482" b="23385"/>
          <a:stretch/>
        </p:blipFill>
        <p:spPr>
          <a:xfrm rot="5400000">
            <a:off x="589428" y="964700"/>
            <a:ext cx="1417047" cy="1545047"/>
          </a:xfrm>
        </p:spPr>
      </p:pic>
      <p:sp>
        <p:nvSpPr>
          <p:cNvPr id="3079" name="Rectangle 6"/>
          <p:cNvSpPr>
            <a:spLocks noChangeArrowheads="1"/>
          </p:cNvSpPr>
          <p:nvPr/>
        </p:nvSpPr>
        <p:spPr bwMode="gray">
          <a:xfrm>
            <a:off x="250859" y="2652331"/>
            <a:ext cx="2217405" cy="314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>
            <a:spAutoFit/>
          </a:bodyPr>
          <a:lstStyle/>
          <a:p>
            <a:pPr defTabSz="540741"/>
            <a:r>
              <a:rPr lang="en-US" sz="16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Keshavi VYTHELINGUM</a:t>
            </a:r>
          </a:p>
        </p:txBody>
      </p:sp>
      <p:sp>
        <p:nvSpPr>
          <p:cNvPr id="3088" name="Rectangle 11"/>
          <p:cNvSpPr>
            <a:spLocks noChangeArrowheads="1"/>
          </p:cNvSpPr>
          <p:nvPr/>
        </p:nvSpPr>
        <p:spPr bwMode="gray">
          <a:xfrm>
            <a:off x="309909" y="4384386"/>
            <a:ext cx="1976091" cy="2302690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lIns="33231" tIns="33231" rIns="33231" bIns="33231" anchor="t"/>
          <a:lstStyle/>
          <a:p>
            <a:pPr>
              <a:buClr>
                <a:srgbClr val="339933"/>
              </a:buClr>
              <a:defRPr/>
            </a:pPr>
            <a:r>
              <a:rPr lang="en-GB" sz="105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Experience in SQL | SSIS | Power BI | Agile</a:t>
            </a:r>
          </a:p>
          <a:p>
            <a:pP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/>
              <a:cs typeface="Segoe UI Light"/>
            </a:endParaRPr>
          </a:p>
          <a:p>
            <a:pPr>
              <a:defRPr/>
            </a:pPr>
            <a:r>
              <a:rPr lang="en-GB" sz="105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Proficiency in SSMS/Microsoft Visual Studio to develop components of SQL Server and Power BI Desktop to develop Power BI reports.</a:t>
            </a:r>
          </a:p>
          <a:p>
            <a:pP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/>
              <a:cs typeface="Segoe UI Light"/>
            </a:endParaRPr>
          </a:p>
          <a:p>
            <a:pPr>
              <a:defRPr/>
            </a:pPr>
            <a:r>
              <a:rPr lang="en-GB" sz="105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Profile:</a:t>
            </a: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GB" sz="105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Always willing to learn and improve</a:t>
            </a: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endParaRPr lang="en-GB" sz="105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" name="Rectangle 13"/>
          <p:cNvSpPr>
            <a:spLocks noChangeArrowheads="1"/>
          </p:cNvSpPr>
          <p:nvPr/>
        </p:nvSpPr>
        <p:spPr bwMode="auto">
          <a:xfrm>
            <a:off x="7888015" y="1149068"/>
            <a:ext cx="2113349" cy="3356257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400" b="1" dirty="0">
                <a:cs typeface="Segoe UI Light"/>
              </a:rPr>
              <a:t>Functional</a:t>
            </a:r>
            <a:endParaRPr lang="en-US" sz="1400" b="1">
              <a:cs typeface="Segoe UI Light"/>
            </a:endParaRPr>
          </a:p>
          <a:p>
            <a:r>
              <a:rPr lang="en-US" sz="1100" dirty="0"/>
              <a:t>• Analytical abilities</a:t>
            </a:r>
          </a:p>
          <a:p>
            <a:r>
              <a:rPr lang="en-US" sz="1100" dirty="0"/>
              <a:t>• Testing abilities</a:t>
            </a:r>
          </a:p>
          <a:p>
            <a:r>
              <a:rPr lang="en-US" sz="1100" dirty="0"/>
              <a:t>• Agile./Design thinking</a:t>
            </a:r>
          </a:p>
          <a:p>
            <a:r>
              <a:rPr lang="en-US" sz="1100" dirty="0"/>
              <a:t>• UI/UX</a:t>
            </a: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US" sz="1100" dirty="0"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cs typeface="Segoe UI Light" panose="020B0502040204020203" pitchFamily="34" charset="0"/>
              </a:rPr>
              <a:t>Industries</a:t>
            </a:r>
          </a:p>
          <a:p>
            <a:pPr marL="171450" indent="-171450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100" dirty="0">
                <a:cs typeface="Segoe UI Light" panose="020B0502040204020203" pitchFamily="34" charset="0"/>
              </a:rPr>
              <a:t>Telecommunications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GB" sz="1100" dirty="0">
              <a:cs typeface="Segoe UI Light"/>
            </a:endParaRP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US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cs typeface="Segoe UI Light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3EDEBB-6547-43D1-B3FC-43681FA1A4A3}"/>
              </a:ext>
            </a:extLst>
          </p:cNvPr>
          <p:cNvSpPr/>
          <p:nvPr/>
        </p:nvSpPr>
        <p:spPr>
          <a:xfrm>
            <a:off x="250859" y="4067942"/>
            <a:ext cx="2184840" cy="31547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9705" indent="-179705">
              <a:defRPr/>
            </a:pPr>
            <a:r>
              <a:rPr lang="en-US" sz="1400" b="1" dirty="0">
                <a:solidFill>
                  <a:schemeClr val="bg1"/>
                </a:solidFill>
                <a:latin typeface="Segoe UI Light"/>
                <a:cs typeface="Segoe UI Light"/>
              </a:rPr>
              <a:t>Professional background</a:t>
            </a:r>
            <a:endParaRPr lang="en-US" dirty="0">
              <a:solidFill>
                <a:schemeClr val="bg1"/>
              </a:solidFill>
              <a:latin typeface="Segoe UI Light"/>
              <a:cs typeface="Segoe UI Ligh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B562530-03A0-416E-9871-7D49580F0F4D}"/>
              </a:ext>
            </a:extLst>
          </p:cNvPr>
          <p:cNvSpPr/>
          <p:nvPr/>
        </p:nvSpPr>
        <p:spPr>
          <a:xfrm>
            <a:off x="7805695" y="808223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Areas of expertise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03CB19-8C5E-41DF-9450-C8A3DB13C1ED}"/>
              </a:ext>
            </a:extLst>
          </p:cNvPr>
          <p:cNvSpPr txBox="1"/>
          <p:nvPr/>
        </p:nvSpPr>
        <p:spPr>
          <a:xfrm>
            <a:off x="2957931" y="1412421"/>
            <a:ext cx="4221251" cy="4467373"/>
          </a:xfrm>
          <a:prstGeom prst="rect">
            <a:avLst/>
          </a:prstGeom>
          <a:noFill/>
        </p:spPr>
        <p:txBody>
          <a:bodyPr wrap="square" lIns="91440" tIns="45720" rIns="91440" bIns="36000" rtlCol="0" anchor="t">
            <a:spAutoFit/>
          </a:bodyPr>
          <a:lstStyle/>
          <a:p>
            <a:pPr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sz="1300" b="1" dirty="0">
                <a:cs typeface="Segoe UI"/>
              </a:rPr>
              <a:t>Eiffage (Avanade) </a:t>
            </a:r>
            <a:r>
              <a:rPr lang="en-US" sz="1300" dirty="0">
                <a:cs typeface="Segoe UI"/>
              </a:rPr>
              <a:t>(July 2021 – Dec 2021)</a:t>
            </a:r>
            <a:endParaRPr lang="en-US" sz="1300" b="1" dirty="0">
              <a:cs typeface="Segoe UI"/>
            </a:endParaRPr>
          </a:p>
          <a:p>
            <a:pPr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sz="1300" i="1" dirty="0">
                <a:cs typeface="Segoe UI"/>
              </a:rPr>
              <a:t>Data Engineer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Font typeface="Arial"/>
              <a:buChar char="•"/>
              <a:defRPr/>
            </a:pPr>
            <a:r>
              <a:rPr lang="en-US" sz="1300" dirty="0">
                <a:cs typeface="Segoe UI"/>
              </a:rPr>
              <a:t>Archive data to SQL DB using SSIS.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Font typeface="Arial"/>
              <a:buChar char="•"/>
              <a:defRPr/>
            </a:pPr>
            <a:r>
              <a:rPr lang="en-US" sz="1300" dirty="0">
                <a:cs typeface="Segoe UI"/>
              </a:rPr>
              <a:t>Develop and test database solutions.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Font typeface="Arial"/>
              <a:buChar char="•"/>
              <a:defRPr/>
            </a:pPr>
            <a:r>
              <a:rPr lang="en-US" sz="1300" dirty="0">
                <a:cs typeface="Segoe UI"/>
              </a:rPr>
              <a:t>Develop Power BI Report</a:t>
            </a:r>
          </a:p>
          <a:p>
            <a:pPr>
              <a:lnSpc>
                <a:spcPct val="105000"/>
              </a:lnSpc>
              <a:spcBef>
                <a:spcPts val="600"/>
              </a:spcBef>
              <a:defRPr/>
            </a:pPr>
            <a:endParaRPr lang="en-US" sz="1300" i="1" dirty="0">
              <a:cs typeface="Segoe UI"/>
            </a:endParaRPr>
          </a:p>
          <a:p>
            <a:pPr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sz="1300" b="1" dirty="0">
                <a:cs typeface="Segoe UI Light"/>
              </a:rPr>
              <a:t>Data Engineer (Avanade) </a:t>
            </a:r>
            <a:r>
              <a:rPr lang="en-US" sz="1300" dirty="0">
                <a:ea typeface="+mn-lt"/>
                <a:cs typeface="+mn-lt"/>
              </a:rPr>
              <a:t>(Feb 2021 – July 2021)</a:t>
            </a:r>
            <a:endParaRPr lang="en-US" sz="1300" b="1" dirty="0">
              <a:cs typeface="Segoe UI Light"/>
            </a:endParaRP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Font typeface="Arial"/>
              <a:buChar char="•"/>
              <a:defRPr/>
            </a:pPr>
            <a:r>
              <a:rPr lang="en-US" sz="1300" dirty="0">
                <a:cs typeface="Segoe UI"/>
              </a:rPr>
              <a:t>Azure Fundamentals, Power BI and Azure Analysis Services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Font typeface="Arial"/>
              <a:buChar char="•"/>
              <a:defRPr/>
            </a:pPr>
            <a:r>
              <a:rPr lang="en-US" sz="1300" dirty="0">
                <a:cs typeface="Segoe UI Light"/>
              </a:rPr>
              <a:t>Performing data modelling for a streaming platform using SQL, SSAS, Power BI</a:t>
            </a:r>
          </a:p>
          <a:p>
            <a:pPr marL="285750" indent="-285750">
              <a:lnSpc>
                <a:spcPct val="105000"/>
              </a:lnSpc>
              <a:spcBef>
                <a:spcPts val="600"/>
              </a:spcBef>
              <a:buFont typeface="Arial"/>
              <a:buChar char="•"/>
              <a:defRPr/>
            </a:pPr>
            <a:endParaRPr lang="en-US" sz="1300" dirty="0">
              <a:cs typeface="Segoe UI Light"/>
            </a:endParaRPr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339933"/>
              </a:buClr>
              <a:defRPr/>
            </a:pPr>
            <a:r>
              <a:rPr lang="en-US" sz="1300" b="1" dirty="0">
                <a:cs typeface="Segoe UI Light"/>
              </a:rPr>
              <a:t>Junior Network Engineer (VGR Communications Ltd) </a:t>
            </a:r>
            <a:r>
              <a:rPr lang="en-US" sz="1100" i="1" dirty="0">
                <a:cs typeface="Segoe UI Light"/>
              </a:rPr>
              <a:t>(Jan 2020 – Aug 2020)</a:t>
            </a:r>
          </a:p>
          <a:p>
            <a:pPr marL="171450" indent="-171450">
              <a:lnSpc>
                <a:spcPct val="105000"/>
              </a:lnSpc>
              <a:spcBef>
                <a:spcPts val="600"/>
              </a:spcBef>
              <a:buFont typeface="Arial"/>
              <a:buChar char="•"/>
              <a:defRPr/>
            </a:pPr>
            <a:r>
              <a:rPr lang="en-US" sz="1100" dirty="0">
                <a:cs typeface="Segoe UI Light"/>
              </a:rPr>
              <a:t>Worked in the networking Department of the Internet Service Provider.</a:t>
            </a:r>
          </a:p>
          <a:p>
            <a:pPr marL="171450" indent="-171450">
              <a:lnSpc>
                <a:spcPct val="105000"/>
              </a:lnSpc>
              <a:spcBef>
                <a:spcPts val="600"/>
              </a:spcBef>
              <a:buFont typeface="Arial"/>
              <a:buChar char="•"/>
              <a:defRPr/>
            </a:pPr>
            <a:endParaRPr lang="en-US" sz="1100" i="1" dirty="0">
              <a:cs typeface="Segoe UI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8BAF5D2-CB47-4855-9417-092E143CA817}"/>
              </a:ext>
            </a:extLst>
          </p:cNvPr>
          <p:cNvSpPr/>
          <p:nvPr/>
        </p:nvSpPr>
        <p:spPr>
          <a:xfrm>
            <a:off x="3546838" y="829508"/>
            <a:ext cx="322563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Experience</a:t>
            </a:r>
            <a:r>
              <a:rPr lang="en-US" sz="140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213656-3802-4A68-996A-4ACE59FCF6D4}"/>
              </a:ext>
            </a:extLst>
          </p:cNvPr>
          <p:cNvSpPr/>
          <p:nvPr/>
        </p:nvSpPr>
        <p:spPr>
          <a:xfrm>
            <a:off x="250859" y="3427297"/>
            <a:ext cx="224207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540741">
              <a:spcAft>
                <a:spcPts val="600"/>
              </a:spcAft>
            </a:pPr>
            <a:r>
              <a:rPr lang="en-US" sz="1050" b="1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Application Development Associate</a:t>
            </a:r>
            <a:br>
              <a:rPr lang="en-US" sz="1050" b="1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050" b="1" dirty="0" err="1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Ebène</a:t>
            </a:r>
            <a:r>
              <a:rPr lang="en-US" sz="1050" b="1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Mauritius.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39A4BC0-DC08-1045-BB56-10A2344F49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7920" y="728000"/>
            <a:ext cx="609600" cy="6096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0B1DDC4-3E8C-0241-9A15-04BFB26820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7931" y="808223"/>
            <a:ext cx="552805" cy="449154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AF5BEF0-F9AC-8349-94C2-A10F675E6CE7}"/>
              </a:ext>
            </a:extLst>
          </p:cNvPr>
          <p:cNvSpPr/>
          <p:nvPr/>
        </p:nvSpPr>
        <p:spPr>
          <a:xfrm>
            <a:off x="7763219" y="2853136"/>
            <a:ext cx="207497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Education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2485383-71F4-024A-9E1A-1276AECDA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977" y="2849579"/>
            <a:ext cx="572770" cy="653442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8FDDC93F-1B5E-5249-B541-0973462AE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9587" y="3752397"/>
            <a:ext cx="3565805" cy="1422601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non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US" sz="1300" dirty="0">
                <a:cs typeface="Segoe UI Light"/>
              </a:rPr>
              <a:t>MSc Applied Software Technologies</a:t>
            </a:r>
          </a:p>
          <a:p>
            <a:pPr marL="194945" indent="-194945">
              <a:spcAft>
                <a:spcPts val="400"/>
              </a:spcAft>
              <a:defRPr/>
            </a:pPr>
            <a:r>
              <a:rPr lang="en-US" sz="1000" dirty="0">
                <a:cs typeface="Segoe UI Light"/>
              </a:rPr>
              <a:t>University of Mauritius, 2020-2021</a:t>
            </a:r>
          </a:p>
          <a:p>
            <a:pPr marL="194945" indent="-194945">
              <a:spcAft>
                <a:spcPts val="400"/>
              </a:spcAft>
              <a:defRPr/>
            </a:pPr>
            <a:endParaRPr lang="en-US" sz="1300" dirty="0">
              <a:cs typeface="Segoe UI Light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US" sz="1300" dirty="0">
                <a:cs typeface="Segoe UI Light"/>
              </a:rPr>
              <a:t>BEng (Hons) Telecommunications </a:t>
            </a:r>
            <a:endParaRPr lang="en-US" dirty="0">
              <a:cs typeface="Segoe UI Light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US" sz="1000" dirty="0">
                <a:cs typeface="Segoe UI Light"/>
              </a:rPr>
              <a:t>University of Technology, Mauritius, 2015-2019</a:t>
            </a:r>
          </a:p>
          <a:p>
            <a:pPr marL="194945" indent="-194945">
              <a:spcAft>
                <a:spcPts val="400"/>
              </a:spcAft>
              <a:defRPr/>
            </a:pPr>
            <a:endParaRPr lang="en-US" sz="1000" dirty="0"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GB" sz="1100" dirty="0"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US" sz="1400" dirty="0">
              <a:solidFill>
                <a:srgbClr val="FF5800"/>
              </a:solidFill>
              <a:cs typeface="Segoe UI"/>
            </a:endParaRPr>
          </a:p>
          <a:p>
            <a:pPr>
              <a:lnSpc>
                <a:spcPct val="105000"/>
              </a:lnSpc>
              <a:defRPr/>
            </a:pPr>
            <a:endParaRPr lang="en-US" sz="1100" dirty="0">
              <a:ea typeface="+mn-lt"/>
              <a:cs typeface="+mn-lt"/>
            </a:endParaRPr>
          </a:p>
          <a:p>
            <a:pPr>
              <a:lnSpc>
                <a:spcPct val="105000"/>
              </a:lnSpc>
              <a:defRPr/>
            </a:pPr>
            <a:endParaRPr lang="en-US" sz="1100" dirty="0">
              <a:ea typeface="+mn-lt"/>
              <a:cs typeface="+mn-lt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GB" sz="1100" dirty="0">
              <a:cs typeface="Segoe UI Light" panose="020B0502040204020203" pitchFamily="34" charset="0"/>
            </a:endParaRPr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5FE5AE24-DC73-9448-8DAE-C57030234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365" y="1158139"/>
            <a:ext cx="1807096" cy="2345475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400" b="1" dirty="0">
                <a:cs typeface="Segoe UI Light"/>
              </a:rPr>
              <a:t>Technical</a:t>
            </a:r>
            <a:endParaRPr lang="en-US" sz="1400" b="1" dirty="0">
              <a:cs typeface="Segoe UI Light"/>
            </a:endParaRPr>
          </a:p>
          <a:p>
            <a:r>
              <a:rPr lang="en-US" sz="1100" dirty="0"/>
              <a:t>• SQL(SSMS)/SSIS</a:t>
            </a:r>
            <a:endParaRPr lang="en-US" sz="1100" dirty="0">
              <a:cs typeface="Segoe UI"/>
            </a:endParaRPr>
          </a:p>
          <a:p>
            <a:pPr marL="171450" indent="-171450">
              <a:buFont typeface="Arial"/>
              <a:buChar char="•"/>
            </a:pPr>
            <a:r>
              <a:rPr lang="en-US" sz="1100" dirty="0">
                <a:cs typeface="Segoe UI"/>
              </a:rPr>
              <a:t>SSAS</a:t>
            </a:r>
          </a:p>
          <a:p>
            <a:pPr marL="171450" indent="-171450">
              <a:buFont typeface="Arial"/>
              <a:buChar char="•"/>
            </a:pPr>
            <a:r>
              <a:rPr lang="en-US" sz="1100" dirty="0">
                <a:cs typeface="Segoe UI"/>
              </a:rPr>
              <a:t>DAX</a:t>
            </a:r>
          </a:p>
          <a:p>
            <a:pPr marL="171450" indent="-171450">
              <a:buFont typeface="Arial"/>
              <a:buChar char="•"/>
            </a:pPr>
            <a:r>
              <a:rPr lang="en-US" sz="1100" dirty="0">
                <a:cs typeface="Segoe UI"/>
              </a:rPr>
              <a:t>Power BI</a:t>
            </a:r>
            <a:endParaRPr lang="en-US" sz="1100" dirty="0"/>
          </a:p>
          <a:p>
            <a:pPr marL="171450" indent="-171450">
              <a:buFont typeface="Arial"/>
              <a:buChar char="•"/>
            </a:pPr>
            <a:r>
              <a:rPr lang="en-US" sz="1100" dirty="0">
                <a:cs typeface="Segoe UI"/>
              </a:rPr>
              <a:t>Azure Services</a:t>
            </a:r>
          </a:p>
          <a:p>
            <a:pPr marL="171450" indent="-171450">
              <a:buFont typeface="Arial"/>
              <a:buChar char="•"/>
            </a:pPr>
            <a:r>
              <a:rPr lang="en-US" sz="1100" dirty="0">
                <a:cs typeface="Segoe UI"/>
              </a:rPr>
              <a:t>Java/Spring</a:t>
            </a:r>
          </a:p>
          <a:p>
            <a:pPr marL="171450" indent="-171450">
              <a:buFont typeface="Arial"/>
              <a:buChar char="•"/>
            </a:pPr>
            <a:r>
              <a:rPr lang="en-US" sz="1100" dirty="0">
                <a:cs typeface="Segoe UI"/>
              </a:rPr>
              <a:t>Python</a:t>
            </a:r>
          </a:p>
          <a:p>
            <a:pPr marL="171450" indent="-171450">
              <a:buFont typeface="Arial"/>
              <a:buChar char="•"/>
            </a:pPr>
            <a:r>
              <a:rPr lang="en-US" sz="1100" dirty="0">
                <a:cs typeface="Segoe UI"/>
              </a:rPr>
              <a:t>Angular</a:t>
            </a:r>
          </a:p>
          <a:p>
            <a:pPr marL="171450" indent="-171450">
              <a:buFont typeface="Arial"/>
              <a:buChar char="•"/>
            </a:pPr>
            <a:r>
              <a:rPr lang="en-US" sz="1100" dirty="0">
                <a:cs typeface="Segoe UI"/>
              </a:rPr>
              <a:t>React</a:t>
            </a:r>
          </a:p>
          <a:p>
            <a:r>
              <a:rPr lang="en-US" sz="1100" dirty="0">
                <a:ea typeface="+mn-lt"/>
                <a:cs typeface="+mn-lt"/>
              </a:rPr>
              <a:t>• Web (HTML/CSS/JS/PHP)</a:t>
            </a:r>
            <a:endParaRPr lang="en-US" dirty="0"/>
          </a:p>
          <a:p>
            <a:pPr marL="171450" indent="-171450">
              <a:buFont typeface="Arial"/>
              <a:buChar char="•"/>
            </a:pPr>
            <a:r>
              <a:rPr lang="en-US" sz="1100" dirty="0">
                <a:cs typeface="Segoe UI"/>
              </a:rPr>
              <a:t>AWS</a:t>
            </a:r>
          </a:p>
          <a:p>
            <a:endParaRPr lang="en-US" sz="1100" dirty="0">
              <a:cs typeface="Segoe UI"/>
            </a:endParaRPr>
          </a:p>
          <a:p>
            <a:endParaRPr lang="en-US" sz="1100" dirty="0">
              <a:cs typeface="Segoe UI"/>
            </a:endParaRP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fr-FR" sz="1100" dirty="0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fr-FR" sz="1100" dirty="0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cs typeface="Segoe UI Light" panose="020B0502040204020203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11BE9D-1315-D74F-BE5A-FDDB4D678218}"/>
              </a:ext>
            </a:extLst>
          </p:cNvPr>
          <p:cNvSpPr/>
          <p:nvPr/>
        </p:nvSpPr>
        <p:spPr>
          <a:xfrm>
            <a:off x="250860" y="3090835"/>
            <a:ext cx="1853392" cy="307777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latin typeface="Segoe UI Light"/>
                <a:cs typeface="Segoe UI Light"/>
              </a:rPr>
              <a:t>Application Developer</a:t>
            </a:r>
            <a:endParaRPr lang="en-US" sz="1400" b="1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/>
            </a:endParaRPr>
          </a:p>
        </p:txBody>
      </p:sp>
      <p:pic>
        <p:nvPicPr>
          <p:cNvPr id="19" name="Picture 18">
            <a:hlinkClick r:id="" action="ppaction://noaction"/>
            <a:extLst>
              <a:ext uri="{FF2B5EF4-FFF2-40B4-BE49-F238E27FC236}">
                <a16:creationId xmlns:a16="http://schemas.microsoft.com/office/drawing/2014/main" id="{9BCA1228-BDA1-4CD4-A358-39E10D2EAB4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2237" y="5218878"/>
            <a:ext cx="688782" cy="68878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18B867F-5B18-4BC4-B54C-EA87F79C01FF}"/>
              </a:ext>
            </a:extLst>
          </p:cNvPr>
          <p:cNvSpPr/>
          <p:nvPr/>
        </p:nvSpPr>
        <p:spPr>
          <a:xfrm>
            <a:off x="7763219" y="5220778"/>
            <a:ext cx="2074975" cy="3231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179705" indent="-179705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/>
              </a:rPr>
              <a:t>Certification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7AD2CC-0FB7-433A-AA1B-5D772E89B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3658" y="5584824"/>
            <a:ext cx="3583947" cy="814817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none" lIns="36000" tIns="36000" rIns="36000" bIns="36000" anchor="t"/>
          <a:lstStyle/>
          <a:p>
            <a:pPr marL="285750" indent="-285750">
              <a:spcAft>
                <a:spcPts val="400"/>
              </a:spcAft>
              <a:buFont typeface="Arial"/>
              <a:buChar char="•"/>
              <a:defRPr/>
            </a:pPr>
            <a:r>
              <a:rPr lang="en-US" sz="1300" dirty="0">
                <a:cs typeface="Segoe UI Light"/>
              </a:rPr>
              <a:t>AZ 900 Microsoft Azure Fundamentals</a:t>
            </a:r>
          </a:p>
          <a:p>
            <a:pPr marL="285750" indent="-285750">
              <a:spcAft>
                <a:spcPts val="400"/>
              </a:spcAft>
              <a:buFont typeface="Arial"/>
              <a:buChar char="•"/>
              <a:defRPr/>
            </a:pPr>
            <a:r>
              <a:rPr lang="en-US" sz="1300" dirty="0">
                <a:cs typeface="Segoe UI Light"/>
              </a:rPr>
              <a:t>DP 900 Microsoft Data Fundamentals</a:t>
            </a:r>
          </a:p>
          <a:p>
            <a:pPr marL="194945" indent="-194945">
              <a:spcAft>
                <a:spcPts val="400"/>
              </a:spcAft>
              <a:defRPr/>
            </a:pPr>
            <a:endParaRPr lang="en-US" sz="1300" dirty="0">
              <a:cs typeface="Segoe UI Light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US" sz="1300" dirty="0"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US" sz="1000" dirty="0"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GB" sz="1100" dirty="0">
              <a:solidFill>
                <a:srgbClr val="595959"/>
              </a:solidFill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US" sz="1400" dirty="0">
              <a:solidFill>
                <a:srgbClr val="FF5800"/>
              </a:solidFill>
              <a:ea typeface="+mn-lt"/>
              <a:cs typeface="+mn-lt"/>
            </a:endParaRPr>
          </a:p>
          <a:p>
            <a:pPr>
              <a:lnSpc>
                <a:spcPct val="105000"/>
              </a:lnSpc>
              <a:defRPr/>
            </a:pPr>
            <a:endParaRPr lang="en-US" sz="1100" dirty="0">
              <a:cs typeface="Segoe UI"/>
            </a:endParaRPr>
          </a:p>
          <a:p>
            <a:pPr marL="194945" indent="-194945">
              <a:spcAft>
                <a:spcPts val="400"/>
              </a:spcAft>
              <a:defRPr/>
            </a:pPr>
            <a:endParaRPr lang="en-GB" sz="1100" dirty="0"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0691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805297-1082-5A4A-AB47-B61BBF8BF2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806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 anchor="t">
            <a:spAutoFit/>
          </a:bodyPr>
          <a:lstStyle/>
          <a:p>
            <a:pPr marL="0" marR="0" lvl="0" indent="0" algn="l" defTabSz="5407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Application Developer</a:t>
            </a:r>
          </a:p>
          <a:p>
            <a:pPr marL="0" marR="0" lvl="0" indent="0" algn="l" defTabSz="5407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July 2021 – Dec 2021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47CF5-394B-1342-B283-9626F847E3CE}"/>
              </a:ext>
            </a:extLst>
          </p:cNvPr>
          <p:cNvSpPr/>
          <p:nvPr/>
        </p:nvSpPr>
        <p:spPr>
          <a:xfrm>
            <a:off x="3498497" y="1712047"/>
            <a:ext cx="3906100" cy="426270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1">
              <a:ln>
                <a:noFill/>
              </a:ln>
              <a:solidFill>
                <a:srgbClr val="FF5800"/>
              </a:solidFill>
              <a:effectLst/>
              <a:uLnTx/>
              <a:uFillTx/>
              <a:latin typeface="Segoe UI"/>
              <a:ea typeface="+mn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 Ligh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Data Manipulation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Archive data from different sources (SQL Server, Flat files) to SQL DB using SSIS.</a:t>
            </a: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100" noProof="1">
                <a:solidFill>
                  <a:srgbClr val="595959"/>
                </a:solidFill>
                <a:latin typeface="Segoe UI"/>
                <a:cs typeface="Segoe UI"/>
              </a:rPr>
              <a:t>Create SSIS packages to to execute ETL tasks and deploy to SSMS</a:t>
            </a: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181717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Develop stored procedures to perform ETL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100" noProof="1">
              <a:solidFill>
                <a:srgbClr val="595959"/>
              </a:solidFill>
              <a:latin typeface="Segoe UI"/>
              <a:ea typeface="+mn-lt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Use SQL queries for testing</a:t>
            </a: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Azure Data Factory pipelines </a:t>
            </a:r>
            <a:r>
              <a:rPr lang="en-US" sz="1100" noProof="1">
                <a:solidFill>
                  <a:srgbClr val="595959"/>
                </a:solidFill>
                <a:latin typeface="Segoe UI"/>
                <a:cs typeface="Segoe UI"/>
              </a:rPr>
              <a:t>for data movement and transforming data at scale.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100" noProof="1">
                <a:solidFill>
                  <a:srgbClr val="595959"/>
                </a:solidFill>
                <a:latin typeface="Segoe UI"/>
                <a:cs typeface="Segoe UI"/>
              </a:rPr>
              <a:t>Power Query for data transformation</a:t>
            </a: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Data Visualization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Develop Power BI Report </a:t>
            </a: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Project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,Sans-Serif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Develop and update technical documentations.</a:t>
            </a:r>
            <a:endParaRPr kumimoji="0" lang="en-US" sz="1100" b="0" i="0" u="none" strike="noStrike" kern="1200" cap="none" spc="0" normalizeH="0" baseline="0" noProof="1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fr-FR" sz="11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rgbClr val="FF5800"/>
              </a:solidFill>
              <a:effectLst/>
              <a:uLnTx/>
              <a:uFillTx/>
              <a:latin typeface="Segoe UI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FC8548-866F-4FF9-A87D-80FFDAADB8A1}"/>
              </a:ext>
            </a:extLst>
          </p:cNvPr>
          <p:cNvSpPr txBox="1"/>
          <p:nvPr/>
        </p:nvSpPr>
        <p:spPr>
          <a:xfrm>
            <a:off x="5086645" y="631763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Eiffage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29F39C-6831-4390-BFA8-16764AF7D121}"/>
              </a:ext>
            </a:extLst>
          </p:cNvPr>
          <p:cNvSpPr txBox="1"/>
          <p:nvPr/>
        </p:nvSpPr>
        <p:spPr>
          <a:xfrm>
            <a:off x="3498497" y="1712047"/>
            <a:ext cx="281577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5800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Application Developer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B7E5FD-9F43-4980-8837-89C0F4705C78}"/>
              </a:ext>
            </a:extLst>
          </p:cNvPr>
          <p:cNvSpPr txBox="1"/>
          <p:nvPr/>
        </p:nvSpPr>
        <p:spPr>
          <a:xfrm>
            <a:off x="8298542" y="1785255"/>
            <a:ext cx="3142341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5800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Skills &amp; Technology applied</a:t>
            </a: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FF58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556A94-AB96-47C9-9C39-19F1D8A7161C}"/>
              </a:ext>
            </a:extLst>
          </p:cNvPr>
          <p:cNvSpPr txBox="1"/>
          <p:nvPr/>
        </p:nvSpPr>
        <p:spPr>
          <a:xfrm>
            <a:off x="8296275" y="2309131"/>
            <a:ext cx="2734128" cy="21698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Skills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Analytical abilities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Communic</a:t>
            </a:r>
            <a:r>
              <a:rPr lang="en-US" sz="1100" dirty="0" err="1">
                <a:solidFill>
                  <a:srgbClr val="595959"/>
                </a:solidFill>
                <a:latin typeface="Segoe UI"/>
                <a:cs typeface="Segoe UI"/>
              </a:rPr>
              <a:t>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Technology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SQL Server 2019 (</a:t>
            </a:r>
            <a:r>
              <a:rPr lang="en-US" sz="1100" dirty="0">
                <a:solidFill>
                  <a:srgbClr val="595959"/>
                </a:solidFill>
                <a:latin typeface="Segoe UI"/>
                <a:cs typeface="Segoe UI"/>
              </a:rPr>
              <a:t>Local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)</a:t>
            </a:r>
          </a:p>
          <a:p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SSIS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Power BI and DAX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Azure Data Factory</a:t>
            </a:r>
          </a:p>
        </p:txBody>
      </p:sp>
      <p:pic>
        <p:nvPicPr>
          <p:cNvPr id="6" name="Picture 8" descr="Text&#10;&#10;Description automatically generated">
            <a:extLst>
              <a:ext uri="{FF2B5EF4-FFF2-40B4-BE49-F238E27FC236}">
                <a16:creationId xmlns:a16="http://schemas.microsoft.com/office/drawing/2014/main" id="{FB55D508-CE35-4E33-9E4D-F178D045F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3687" y="227466"/>
            <a:ext cx="1889126" cy="11779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4C1748-F1DC-4CC4-BAC2-9C556BA15795}"/>
              </a:ext>
            </a:extLst>
          </p:cNvPr>
          <p:cNvSpPr txBox="1"/>
          <p:nvPr/>
        </p:nvSpPr>
        <p:spPr>
          <a:xfrm>
            <a:off x="197757" y="1640113"/>
            <a:ext cx="2117271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-Extract, Transform and Load data to SQL server for creation of Power BI reports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-Data modelling and loading using SSIS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-Develop Power BI reports</a:t>
            </a:r>
          </a:p>
        </p:txBody>
      </p:sp>
    </p:spTree>
    <p:extLst>
      <p:ext uri="{BB962C8B-B14F-4D97-AF65-F5344CB8AC3E}">
        <p14:creationId xmlns:p14="http://schemas.microsoft.com/office/powerpoint/2010/main" val="54974697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805297-1082-5A4A-AB47-B61BBF8BF2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5605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 anchor="t">
            <a:spAutoFit/>
          </a:bodyPr>
          <a:lstStyle/>
          <a:p>
            <a:pPr defTabSz="540741"/>
            <a:r>
              <a:rPr lang="en-US" sz="1600" b="1" dirty="0">
                <a:solidFill>
                  <a:schemeClr val="bg1"/>
                </a:solidFill>
                <a:latin typeface="Segoe UI Light"/>
                <a:cs typeface="Segoe UI Light"/>
              </a:rPr>
              <a:t>Network Engineer </a:t>
            </a:r>
          </a:p>
          <a:p>
            <a:pPr defTabSz="540741"/>
            <a:r>
              <a:rPr lang="en-US" sz="1600" dirty="0">
                <a:solidFill>
                  <a:schemeClr val="bg1"/>
                </a:solidFill>
                <a:latin typeface="Segoe UI Light"/>
                <a:cs typeface="Segoe UI Light"/>
              </a:rPr>
              <a:t>Jan 2020 – Aug 2020</a:t>
            </a:r>
            <a:endParaRPr lang="en-US" sz="1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47CF5-394B-1342-B283-9626F847E3CE}"/>
              </a:ext>
            </a:extLst>
          </p:cNvPr>
          <p:cNvSpPr/>
          <p:nvPr/>
        </p:nvSpPr>
        <p:spPr>
          <a:xfrm>
            <a:off x="3144711" y="442047"/>
            <a:ext cx="7652598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FF5800"/>
                </a:solidFill>
                <a:cs typeface="Segoe UI Light" panose="020B0502040204020203" pitchFamily="34" charset="0"/>
              </a:rPr>
              <a:t>VGR Communications Ltd – Port Louis Jan 2020 – Aug 2020</a:t>
            </a:r>
            <a:endParaRPr lang="fr-FR" sz="1500" dirty="0"/>
          </a:p>
          <a:p>
            <a:endParaRPr lang="fr-F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+mj-lt"/>
                <a:cs typeface="Segoe UI Light" panose="020B0502040204020203" pitchFamily="34" charset="0"/>
              </a:rPr>
              <a:t>Assist Manager for proper running of the VGRC NOC for planning, design and implementation, operation and overall management of Customer’s network (LAN/WAN) infrastructure and services.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+mj-lt"/>
                <a:cs typeface="Segoe UI Light" panose="020B0502040204020203" pitchFamily="34" charset="0"/>
              </a:rPr>
              <a:t>Assist the manager in establishing priorities for network design and implementation to develop new and/or modify networks and applications.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+mj-lt"/>
                <a:cs typeface="Segoe UI Light" panose="020B0502040204020203" pitchFamily="34" charset="0"/>
              </a:rPr>
              <a:t>Manage client’s databases and services for company.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+mj-lt"/>
                <a:cs typeface="Segoe UI Light" panose="020B0502040204020203" pitchFamily="34" charset="0"/>
              </a:rPr>
              <a:t>Constant monitoring of services for a good customer service and support.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+mj-lt"/>
                <a:cs typeface="Segoe UI Light" panose="020B0502040204020203" pitchFamily="34" charset="0"/>
              </a:rPr>
              <a:t>Assist in the inspection of telecommunications systems installation to ensure compliance with system design and specifications.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+mj-lt"/>
                <a:cs typeface="Segoe UI Light" panose="020B0502040204020203" pitchFamily="34" charset="0"/>
              </a:rPr>
              <a:t>Analyze the needs of Customers in delivery , installation and commissioning and support.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+mj-lt"/>
                <a:cs typeface="Segoe UI Light" panose="020B0502040204020203" pitchFamily="34" charset="0"/>
              </a:rPr>
              <a:t>Assist the Manager in delivery of Maintenance Contracts and Service Level Agreement – both Customers and Suppliers.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+mj-lt"/>
                <a:cs typeface="Segoe UI Light" panose="020B0502040204020203" pitchFamily="34" charset="0"/>
              </a:rPr>
              <a:t>Provide adequate support to the Customer Care, Monitoring and Telemarketing department.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2">
                  <a:lumMod val="10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i="1" dirty="0">
              <a:solidFill>
                <a:srgbClr val="FF5800"/>
              </a:solidFill>
              <a:latin typeface="+mj-lt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6616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vanade Glow CV">
  <a:themeElements>
    <a:clrScheme name="Avanade_Glow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7" id="{4A934E02-13D2-4340-AD6C-D7C915515A4F}" vid="{90098241-A2E4-4E0E-9C7D-2E4DFBC70C11}"/>
    </a:ext>
  </a:extLst>
</a:theme>
</file>

<file path=ppt/theme/theme2.xml><?xml version="1.0" encoding="utf-8"?>
<a:theme xmlns:a="http://schemas.openxmlformats.org/drawingml/2006/main" name="Title Slides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 Luminous PPT Template July 2017" id="{1806C2A6-92DC-441D-9A35-B64D61915EF8}" vid="{F16F3D47-D298-4510-9C0C-E146294E6C3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A9F05D9B553349878D4C1217F52B0D" ma:contentTypeVersion="8" ma:contentTypeDescription="Create a new document." ma:contentTypeScope="" ma:versionID="3417a1c83b60b1227499f3c7dbe1e71e">
  <xsd:schema xmlns:xsd="http://www.w3.org/2001/XMLSchema" xmlns:xs="http://www.w3.org/2001/XMLSchema" xmlns:p="http://schemas.microsoft.com/office/2006/metadata/properties" xmlns:ns2="d11a5b08-3f9c-40aa-8989-1a2fbce24207" xmlns:ns3="6d19d7d0-f5c6-4609-bb3b-6a5c69126ccf" targetNamespace="http://schemas.microsoft.com/office/2006/metadata/properties" ma:root="true" ma:fieldsID="48945f3811b2b58b67bc1a9214d8161b" ns2:_="" ns3:_="">
    <xsd:import namespace="d11a5b08-3f9c-40aa-8989-1a2fbce24207"/>
    <xsd:import namespace="6d19d7d0-f5c6-4609-bb3b-6a5c69126c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1a5b08-3f9c-40aa-8989-1a2fbce242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19d7d0-f5c6-4609-bb3b-6a5c69126ccf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D838F6-8018-4543-A199-E5804F132F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1a5b08-3f9c-40aa-8989-1a2fbce24207"/>
    <ds:schemaRef ds:uri="6d19d7d0-f5c6-4609-bb3b-6a5c69126c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E785F8F-3898-474C-ACD3-4B4D041FF08C}">
  <ds:schemaRefs>
    <ds:schemaRef ds:uri="1452406c-c837-4df0-a646-f25d092072f4"/>
    <ds:schemaRef ds:uri="73a69ad1-ec9e-4667-b626-b0baffd3f72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CBA8642-5470-4394-B093-5129DAF2037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Avanade Luminous PPT Template July 2017</Template>
  <TotalTime>0</TotalTime>
  <Words>525</Words>
  <Application>Microsoft Office PowerPoint</Application>
  <PresentationFormat>Widescreen</PresentationFormat>
  <Paragraphs>134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Arial,Sans-Serif</vt:lpstr>
      <vt:lpstr>Calibri</vt:lpstr>
      <vt:lpstr>Segoe UI</vt:lpstr>
      <vt:lpstr>Segoe UI Light</vt:lpstr>
      <vt:lpstr>Avanade Glow CV</vt:lpstr>
      <vt:lpstr>Title Slides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>Marketing; template</cp:keywords>
  <dc:description/>
  <cp:lastModifiedBy/>
  <cp:revision>217</cp:revision>
  <dcterms:created xsi:type="dcterms:W3CDTF">2017-10-09T12:57:56Z</dcterms:created>
  <dcterms:modified xsi:type="dcterms:W3CDTF">2022-01-17T07:14:13Z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0x0101008DA9F05D9B553349878D4C1217F52B0D</vt:lpwstr>
  </property>
  <property fmtid="{D5CDD505-2E9C-101B-9397-08002B2CF9AE}" pid="3" name="TaxKeyword">
    <vt:lpwstr>3952;#Marketing|a8db7f1f-4e10-4541-bdd0-a3869d2e889d;#1248;#template|13534e7b-c5b9-41af-80a6-052a997c4030</vt:lpwstr>
  </property>
  <property fmtid="{D5CDD505-2E9C-101B-9397-08002B2CF9AE}" pid="4" name="K_A_Industry">
    <vt:lpwstr/>
  </property>
  <property fmtid="{D5CDD505-2E9C-101B-9397-08002B2CF9AE}" pid="5" name="K_A_DocumentAcceptableUse">
    <vt:lpwstr>5463;#No Restrictions|28bfd3f8-777c-479a-9570-fd6993dcebc7</vt:lpwstr>
  </property>
  <property fmtid="{D5CDD505-2E9C-101B-9397-08002B2CF9AE}" pid="6" name="K_A_Operating Group">
    <vt:lpwstr/>
  </property>
  <property fmtid="{D5CDD505-2E9C-101B-9397-08002B2CF9AE}" pid="7" name="K_A_Talent Community">
    <vt:lpwstr>5591;#Marketing|7c03d3a9-99ae-455b-8aec-66df06c319eb</vt:lpwstr>
  </property>
  <property fmtid="{D5CDD505-2E9C-101B-9397-08002B2CF9AE}" pid="8" name="K_A_Offering">
    <vt:lpwstr/>
  </property>
  <property fmtid="{D5CDD505-2E9C-101B-9397-08002B2CF9AE}" pid="9" name="K_A_Market_Unit_Portfolio">
    <vt:lpwstr>3190;#N/A- Not Applicable|0e36607a-4796-4f4e-bde1-652abdf19e5c</vt:lpwstr>
  </property>
  <property fmtid="{D5CDD505-2E9C-101B-9397-08002B2CF9AE}" pid="10" name="K_A_Asset Type">
    <vt:lpwstr/>
  </property>
  <property fmtid="{D5CDD505-2E9C-101B-9397-08002B2CF9AE}" pid="11" name="K_A_Market Unit">
    <vt:lpwstr/>
  </property>
  <property fmtid="{D5CDD505-2E9C-101B-9397-08002B2CF9AE}" pid="12" name="K_A_Sub_Offerings">
    <vt:lpwstr/>
  </property>
  <property fmtid="{D5CDD505-2E9C-101B-9397-08002B2CF9AE}" pid="13" name="K_A_AMP_BusinessFunction">
    <vt:lpwstr/>
  </property>
  <property fmtid="{D5CDD505-2E9C-101B-9397-08002B2CF9AE}" pid="14" name="bb61b19362a04c4dabb125d63e0bde14">
    <vt:lpwstr/>
  </property>
  <property fmtid="{D5CDD505-2E9C-101B-9397-08002B2CF9AE}" pid="15" name="i1b72d3e0121427caf4dcfceb8b8a873">
    <vt:lpwstr/>
  </property>
  <property fmtid="{D5CDD505-2E9C-101B-9397-08002B2CF9AE}" pid="16" name="_docset_NoMedatataSyncRequired">
    <vt:lpwstr>False</vt:lpwstr>
  </property>
</Properties>
</file>

<file path=docProps/thumbnail.jpeg>
</file>